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84" r:id="rId1"/>
  </p:sldMasterIdLst>
  <p:notesMasterIdLst>
    <p:notesMasterId r:id="rId19"/>
  </p:notesMasterIdLst>
  <p:handoutMasterIdLst>
    <p:handoutMasterId r:id="rId20"/>
  </p:handoutMasterIdLst>
  <p:sldIdLst>
    <p:sldId id="386" r:id="rId2"/>
    <p:sldId id="335" r:id="rId3"/>
    <p:sldId id="371" r:id="rId4"/>
    <p:sldId id="372" r:id="rId5"/>
    <p:sldId id="373" r:id="rId6"/>
    <p:sldId id="374" r:id="rId7"/>
    <p:sldId id="375" r:id="rId8"/>
    <p:sldId id="376" r:id="rId9"/>
    <p:sldId id="377" r:id="rId10"/>
    <p:sldId id="378" r:id="rId11"/>
    <p:sldId id="379" r:id="rId12"/>
    <p:sldId id="380" r:id="rId13"/>
    <p:sldId id="381" r:id="rId14"/>
    <p:sldId id="382" r:id="rId15"/>
    <p:sldId id="383" r:id="rId16"/>
    <p:sldId id="384" r:id="rId17"/>
    <p:sldId id="385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538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598" autoAdjust="0"/>
  </p:normalViewPr>
  <p:slideViewPr>
    <p:cSldViewPr>
      <p:cViewPr varScale="1">
        <p:scale>
          <a:sx n="106" d="100"/>
          <a:sy n="106" d="100"/>
        </p:scale>
        <p:origin x="-168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4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868"/>
    </p:cViewPr>
  </p:sorterViewPr>
  <p:notesViewPr>
    <p:cSldViewPr>
      <p:cViewPr varScale="1">
        <p:scale>
          <a:sx n="48" d="100"/>
          <a:sy n="48" d="100"/>
        </p:scale>
        <p:origin x="-3240" y="-84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CD748D3-656B-4C3E-89AA-3EB0D460CD62}" type="datetimeFigureOut">
              <a:rPr lang="en-US" smtClean="0"/>
              <a:pPr/>
              <a:t>6/24/2020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9A89CF3-E7A9-4226-B94C-16058AF5F4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07C6CA4-D123-4C90-B0CB-C9BAB7773851}" type="datetimeFigureOut">
              <a:rPr lang="en-US" smtClean="0"/>
              <a:pPr/>
              <a:t>6/24/2020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BB8D5A9-437A-462C-A936-162739479E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4DCB1C6-FEB0-49A3-BCD9-E7A28C4591D6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5705D90-95EC-4632-9CDD-8E65C58263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CB1C6-FEB0-49A3-BCD9-E7A28C4591D6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705D90-95EC-4632-9CDD-8E65C58263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CB1C6-FEB0-49A3-BCD9-E7A28C4591D6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705D90-95EC-4632-9CDD-8E65C58263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CB1C6-FEB0-49A3-BCD9-E7A28C4591D6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705D90-95EC-4632-9CDD-8E65C58263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CB1C6-FEB0-49A3-BCD9-E7A28C4591D6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705D90-95EC-4632-9CDD-8E65C58263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CB1C6-FEB0-49A3-BCD9-E7A28C4591D6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705D90-95EC-4632-9CDD-8E65C58263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CB1C6-FEB0-49A3-BCD9-E7A28C4591D6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705D90-95EC-4632-9CDD-8E65C58263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CB1C6-FEB0-49A3-BCD9-E7A28C4591D6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705D90-95EC-4632-9CDD-8E65C58263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CB1C6-FEB0-49A3-BCD9-E7A28C4591D6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705D90-95EC-4632-9CDD-8E65C58263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4DCB1C6-FEB0-49A3-BCD9-E7A28C4591D6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705D90-95EC-4632-9CDD-8E65C58263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4DCB1C6-FEB0-49A3-BCD9-E7A28C4591D6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5705D90-95EC-4632-9CDD-8E65C58263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4DCB1C6-FEB0-49A3-BCD9-E7A28C4591D6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5705D90-95EC-4632-9CDD-8E65C58263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5" r:id="rId1"/>
    <p:sldLayoutId id="2147484586" r:id="rId2"/>
    <p:sldLayoutId id="2147484587" r:id="rId3"/>
    <p:sldLayoutId id="2147484588" r:id="rId4"/>
    <p:sldLayoutId id="2147484589" r:id="rId5"/>
    <p:sldLayoutId id="2147484590" r:id="rId6"/>
    <p:sldLayoutId id="2147484591" r:id="rId7"/>
    <p:sldLayoutId id="2147484592" r:id="rId8"/>
    <p:sldLayoutId id="2147484593" r:id="rId9"/>
    <p:sldLayoutId id="2147484594" r:id="rId10"/>
    <p:sldLayoutId id="21474845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/url?sa=t&amp;rct=j&amp;q=&amp;esrc=s&amp;source=web&amp;cd=5&amp;ved=2ahUKEwjmwdSvkZ3fAhXNjFkKHeQzDHUQFjAEegQIDRAB&amp;url=https://www.epilepsy.com/learn/seizure-first-aid-and-safety&amp;usg=AOvVaw3QW4cenO6qOGfet92A3uIN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epilepsy.com/learn/seizure-first-aid-and-safety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idx="4294967295"/>
          </p:nvPr>
        </p:nvSpPr>
        <p:spPr>
          <a:xfrm>
            <a:off x="1524000" y="762000"/>
            <a:ext cx="6248400" cy="1600200"/>
          </a:xfrm>
        </p:spPr>
        <p:txBody>
          <a:bodyPr/>
          <a:lstStyle/>
          <a:p>
            <a:pPr algn="ctr"/>
            <a:r>
              <a:rPr lang="en-US" dirty="0" smtClean="0"/>
              <a:t>Seizure Training</a:t>
            </a:r>
            <a:endParaRPr lang="en-US" dirty="0"/>
          </a:p>
        </p:txBody>
      </p:sp>
      <p:sp>
        <p:nvSpPr>
          <p:cNvPr id="91140" name="AutoShape 4" descr="Epilepsy Epileptic seizure Brain Reflex seizure Seizure types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42" name="AutoShape 6" descr="Epilepsy Epileptic seizure Brain Reflex seizure Seizure types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1144" name="Picture 8" descr="Epilepsy Epileptic seizure Brain Reflex seizure Seizure types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2057400"/>
            <a:ext cx="4038600" cy="4038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Recovery Position</a:t>
            </a:r>
            <a:endParaRPr lang="en-US" dirty="0"/>
          </a:p>
        </p:txBody>
      </p:sp>
      <p:pic>
        <p:nvPicPr>
          <p:cNvPr id="3074" name="Picture 2" descr="C:\Users\dfrey.GROWTHWAY\AppData\Local\Microsoft\Windows\Temporary Internet Files\Content.IE5\5D3VE5MO\epilexy-e142842256919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75" y="1243012"/>
            <a:ext cx="6191250" cy="4371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953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dirty="0" smtClean="0"/>
              <a:t>Treatments for management include: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4000" dirty="0" smtClean="0"/>
              <a:t>Medication</a:t>
            </a:r>
          </a:p>
          <a:p>
            <a:endParaRPr lang="en-US" sz="4000" dirty="0" smtClean="0"/>
          </a:p>
          <a:p>
            <a:r>
              <a:rPr lang="en-US" sz="4000" dirty="0" err="1" smtClean="0"/>
              <a:t>Vagal</a:t>
            </a:r>
            <a:r>
              <a:rPr lang="en-US" sz="4000" dirty="0" smtClean="0"/>
              <a:t> Nerve Stimulator</a:t>
            </a:r>
          </a:p>
          <a:p>
            <a:endParaRPr lang="en-US" sz="4000" dirty="0" smtClean="0"/>
          </a:p>
          <a:p>
            <a:r>
              <a:rPr lang="en-US" sz="4000" dirty="0" smtClean="0"/>
              <a:t>Surgical intervention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pic>
        <p:nvPicPr>
          <p:cNvPr id="5122" name="Picture 2" descr="C:\Users\dfrey.GROWTHWAY\AppData\Local\Microsoft\Windows\Temporary Internet Files\Content.IE5\1CK48T0P\stock-photo-diferent-tablets-pills-capsule-heap-mix-therapy-drugs-doctor-flu-antibiotic-pharmacy-medicine-18478718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2514600"/>
            <a:ext cx="2362200" cy="1492973"/>
          </a:xfrm>
          <a:prstGeom prst="rect">
            <a:avLst/>
          </a:prstGeom>
          <a:noFill/>
        </p:spPr>
      </p:pic>
      <p:pic>
        <p:nvPicPr>
          <p:cNvPr id="5123" name="Picture 3" descr="C:\Users\dfrey.GROWTHWAY\AppData\Local\Microsoft\Windows\Temporary Internet Files\Content.IE5\X82Q33AU\vvagus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3429000"/>
            <a:ext cx="1428750" cy="1390650"/>
          </a:xfrm>
          <a:prstGeom prst="rect">
            <a:avLst/>
          </a:prstGeom>
          <a:noFill/>
        </p:spPr>
      </p:pic>
      <p:pic>
        <p:nvPicPr>
          <p:cNvPr id="5127" name="Picture 7" descr="C:\Users\dfrey.GROWTHWAY\AppData\Local\Microsoft\Windows\Temporary Internet Files\Content.IE5\5D3VE5MO\800px-Sign_hospital.svg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4953000"/>
            <a:ext cx="1524000" cy="15068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5125" indent="-249238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Medications are used to minimize or block the spread of electrical stimuli.</a:t>
            </a:r>
          </a:p>
          <a:p>
            <a:pPr marL="365125" indent="-249238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Approximately 70-80% of people use one or more anticonvulsants to control seizures</a:t>
            </a:r>
          </a:p>
          <a:p>
            <a:pPr marL="365125" indent="-249238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Most anticonvulsants require time to reach therapeutic levels</a:t>
            </a:r>
          </a:p>
          <a:p>
            <a:pPr marL="365125" indent="-249238">
              <a:spcBef>
                <a:spcPts val="0"/>
              </a:spcBef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Some seizure medications can “build up” in the body </a:t>
            </a:r>
          </a:p>
          <a:p>
            <a:pPr marL="365125" indent="-249238">
              <a:spcBef>
                <a:spcPts val="0"/>
              </a:spcBef>
              <a:buNone/>
            </a:pPr>
            <a:r>
              <a:rPr lang="en-US" dirty="0" smtClean="0">
                <a:latin typeface="+mj-lt"/>
              </a:rPr>
              <a:t>   and become toxic and sick. Being toxic can cause      </a:t>
            </a:r>
          </a:p>
          <a:p>
            <a:pPr marL="365125" indent="-249238">
              <a:spcBef>
                <a:spcPts val="0"/>
              </a:spcBef>
              <a:buNone/>
            </a:pPr>
            <a:r>
              <a:rPr lang="en-US" dirty="0" smtClean="0">
                <a:latin typeface="+mj-lt"/>
              </a:rPr>
              <a:t>   more seizures</a:t>
            </a:r>
            <a:r>
              <a:rPr lang="en-US" b="1" dirty="0" smtClean="0">
                <a:latin typeface="+mj-lt"/>
              </a:rPr>
              <a:t>.</a:t>
            </a:r>
          </a:p>
          <a:p>
            <a:pPr marL="365125" indent="-249238">
              <a:spcBef>
                <a:spcPts val="0"/>
              </a:spcBef>
              <a:buFont typeface="Wingdings" pitchFamily="2" charset="2"/>
              <a:buChar char="Ø"/>
            </a:pPr>
            <a:r>
              <a:rPr lang="en-US" dirty="0" smtClean="0"/>
              <a:t>Blood </a:t>
            </a:r>
            <a:r>
              <a:rPr lang="en-US" dirty="0"/>
              <a:t>tests are done to see if medication is </a:t>
            </a:r>
            <a:endParaRPr lang="en-US" dirty="0" smtClean="0"/>
          </a:p>
          <a:p>
            <a:pPr marL="365125" indent="-249238">
              <a:spcBef>
                <a:spcPts val="0"/>
              </a:spcBef>
              <a:buNone/>
            </a:pPr>
            <a:r>
              <a:rPr lang="en-US" dirty="0" smtClean="0"/>
              <a:t>   therapeutic</a:t>
            </a:r>
            <a:endParaRPr lang="en-US" dirty="0"/>
          </a:p>
          <a:p>
            <a:pPr marL="365125" indent="-249238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People can be very sensitive to medication changes.</a:t>
            </a:r>
          </a:p>
          <a:p>
            <a:pPr marL="365125" indent="-249238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Missed doses or med changes can increase risk of seizure activity.</a:t>
            </a:r>
            <a:endParaRPr lang="en-US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Medications: Anticonvulsants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056813" cy="777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  <a:latin typeface="Arial Narrow" pitchFamily="34" charset="0"/>
              </a:rPr>
              <a:t>Status epilepticus (individual has one seizure after another ) Status epilepticus is a medical emergency) </a:t>
            </a:r>
          </a:p>
          <a:p>
            <a:endParaRPr lang="en-US" sz="2000" b="1" dirty="0" smtClean="0">
              <a:solidFill>
                <a:srgbClr val="FFFF00"/>
              </a:solidFill>
              <a:latin typeface="Arial Narrow" pitchFamily="34" charset="0"/>
            </a:endParaRPr>
          </a:p>
          <a:p>
            <a:r>
              <a:rPr lang="en-US" sz="2000" b="1" dirty="0" smtClean="0">
                <a:solidFill>
                  <a:srgbClr val="FFFF00"/>
                </a:solidFill>
                <a:latin typeface="Arial Narrow" pitchFamily="34" charset="0"/>
              </a:rPr>
              <a:t>The individual does not resume breathing after the seizure. Give CPR. </a:t>
            </a:r>
          </a:p>
          <a:p>
            <a:endParaRPr lang="en-US" sz="2000" b="1" dirty="0" smtClean="0">
              <a:solidFill>
                <a:srgbClr val="FFFF00"/>
              </a:solidFill>
              <a:latin typeface="Arial Narrow" pitchFamily="34" charset="0"/>
            </a:endParaRPr>
          </a:p>
          <a:p>
            <a:r>
              <a:rPr lang="en-US" sz="2000" b="1" dirty="0" smtClean="0">
                <a:solidFill>
                  <a:srgbClr val="FFFF00"/>
                </a:solidFill>
                <a:latin typeface="Arial Narrow" pitchFamily="34" charset="0"/>
              </a:rPr>
              <a:t>Significant bodily injury</a:t>
            </a:r>
          </a:p>
          <a:p>
            <a:pPr>
              <a:buNone/>
            </a:pPr>
            <a:endParaRPr lang="en-US" sz="2000" b="1" dirty="0" smtClean="0">
              <a:solidFill>
                <a:srgbClr val="FFFF00"/>
              </a:solidFill>
              <a:latin typeface="Arial Narrow" pitchFamily="34" charset="0"/>
            </a:endParaRPr>
          </a:p>
          <a:p>
            <a:r>
              <a:rPr lang="en-US" sz="2000" b="1" dirty="0" smtClean="0">
                <a:solidFill>
                  <a:srgbClr val="FFFF00"/>
                </a:solidFill>
                <a:latin typeface="Arial Narrow" pitchFamily="34" charset="0"/>
              </a:rPr>
              <a:t>A first  time seizure or a change in an individual’s seizure pattern </a:t>
            </a:r>
          </a:p>
          <a:p>
            <a:endParaRPr lang="en-US" sz="2000" b="1" dirty="0" smtClean="0">
              <a:solidFill>
                <a:srgbClr val="FFFF00"/>
              </a:solidFill>
              <a:latin typeface="Arial Narrow" pitchFamily="34" charset="0"/>
            </a:endParaRPr>
          </a:p>
          <a:p>
            <a:r>
              <a:rPr lang="en-US" sz="2000" b="1" dirty="0" smtClean="0">
                <a:solidFill>
                  <a:srgbClr val="FFFF00"/>
                </a:solidFill>
                <a:latin typeface="Arial Narrow" pitchFamily="34" charset="0"/>
              </a:rPr>
              <a:t>Any seizure lasting more than 5 minutes unless otherwise indicated by the health care provider.</a:t>
            </a:r>
          </a:p>
          <a:p>
            <a:endParaRPr lang="en-US" sz="2000" dirty="0" smtClean="0">
              <a:latin typeface="Arial Narrow" pitchFamily="34" charset="0"/>
            </a:endParaRPr>
          </a:p>
          <a:p>
            <a:endParaRPr lang="en-US" sz="2000" dirty="0" smtClean="0">
              <a:latin typeface="Arial Narrow" pitchFamily="34" charset="0"/>
            </a:endParaRPr>
          </a:p>
          <a:p>
            <a:pPr>
              <a:buNone/>
            </a:pPr>
            <a:endParaRPr lang="en-US" sz="2000" dirty="0" smtClean="0">
              <a:latin typeface="Arial Narrow" pitchFamily="34" charset="0"/>
            </a:endParaRPr>
          </a:p>
          <a:p>
            <a:pPr>
              <a:buNone/>
            </a:pPr>
            <a:endParaRPr lang="en-US" sz="2000" dirty="0" smtClean="0">
              <a:latin typeface="Arial Narrow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sz="4000" b="1" dirty="0" smtClean="0">
                <a:latin typeface="Arial Narrow" pitchFamily="34" charset="0"/>
              </a:rPr>
              <a:t>When to Call 911 for a Seizure</a:t>
            </a:r>
            <a:endParaRPr lang="en-US" sz="4000" b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906963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>
              <a:spcBef>
                <a:spcPts val="0"/>
              </a:spcBef>
            </a:pPr>
            <a:r>
              <a:rPr lang="en-US" sz="2000" b="1" dirty="0" smtClean="0">
                <a:solidFill>
                  <a:schemeClr val="bg1"/>
                </a:solidFill>
                <a:latin typeface="Arial Narrow" pitchFamily="34" charset="0"/>
              </a:rPr>
              <a:t>Reassure individual.  </a:t>
            </a:r>
            <a:r>
              <a:rPr lang="en-US" sz="2000" b="1" i="1" dirty="0" smtClean="0">
                <a:solidFill>
                  <a:schemeClr val="bg1"/>
                </a:solidFill>
                <a:latin typeface="Arial Narrow" pitchFamily="34" charset="0"/>
              </a:rPr>
              <a:t>They may be very tired and require rest. </a:t>
            </a:r>
          </a:p>
          <a:p>
            <a:pPr marL="0">
              <a:spcBef>
                <a:spcPts val="0"/>
              </a:spcBef>
            </a:pPr>
            <a:endParaRPr lang="en-US" sz="2000" b="1" i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0">
              <a:spcBef>
                <a:spcPts val="0"/>
              </a:spcBef>
            </a:pPr>
            <a:r>
              <a:rPr lang="en-US" sz="2000" b="1" dirty="0" smtClean="0">
                <a:solidFill>
                  <a:schemeClr val="bg1"/>
                </a:solidFill>
                <a:latin typeface="Arial Narrow" pitchFamily="34" charset="0"/>
              </a:rPr>
              <a:t>Stay with the individual until they are fully awake and oriented.</a:t>
            </a:r>
          </a:p>
          <a:p>
            <a:pPr marL="0">
              <a:spcBef>
                <a:spcPts val="0"/>
              </a:spcBef>
            </a:pPr>
            <a:endParaRPr lang="en-US" sz="20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0">
              <a:spcBef>
                <a:spcPts val="0"/>
              </a:spcBef>
            </a:pPr>
            <a:r>
              <a:rPr lang="en-US" sz="2000" b="1" dirty="0" smtClean="0">
                <a:solidFill>
                  <a:schemeClr val="bg1"/>
                </a:solidFill>
                <a:latin typeface="Arial Narrow" pitchFamily="34" charset="0"/>
              </a:rPr>
              <a:t>Do not offer food or drink until the individual is fully conscious.</a:t>
            </a:r>
          </a:p>
          <a:p>
            <a:pPr marL="0">
              <a:spcBef>
                <a:spcPts val="0"/>
              </a:spcBef>
            </a:pPr>
            <a:endParaRPr lang="en-US" sz="20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0">
              <a:spcBef>
                <a:spcPts val="0"/>
              </a:spcBef>
            </a:pPr>
            <a:r>
              <a:rPr lang="en-US" sz="2000" b="1" dirty="0" smtClean="0">
                <a:solidFill>
                  <a:schemeClr val="bg1"/>
                </a:solidFill>
                <a:latin typeface="Arial Narrow" pitchFamily="34" charset="0"/>
              </a:rPr>
              <a:t>Follow the individualized seizure protocol for additional care &amp; notification. </a:t>
            </a:r>
          </a:p>
          <a:p>
            <a:pPr marL="0">
              <a:spcBef>
                <a:spcPts val="0"/>
              </a:spcBef>
            </a:pPr>
            <a:endParaRPr lang="en-US" sz="20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0">
              <a:spcBef>
                <a:spcPts val="0"/>
              </a:spcBef>
            </a:pPr>
            <a:r>
              <a:rPr lang="en-US" sz="2000" b="1" dirty="0" smtClean="0">
                <a:solidFill>
                  <a:schemeClr val="bg1"/>
                </a:solidFill>
                <a:latin typeface="Arial Narrow" pitchFamily="34" charset="0"/>
              </a:rPr>
              <a:t>If individual is having an increased number of seizures call the HCP.</a:t>
            </a:r>
          </a:p>
          <a:p>
            <a:pPr marL="0">
              <a:spcBef>
                <a:spcPts val="0"/>
              </a:spcBef>
            </a:pPr>
            <a:endParaRPr lang="en-US" sz="20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0">
              <a:spcBef>
                <a:spcPts val="0"/>
              </a:spcBef>
            </a:pPr>
            <a:r>
              <a:rPr lang="en-US" sz="2000" b="1" dirty="0" smtClean="0">
                <a:solidFill>
                  <a:schemeClr val="bg1"/>
                </a:solidFill>
                <a:latin typeface="Arial Narrow" pitchFamily="34" charset="0"/>
              </a:rPr>
              <a:t>Document seizure and complete Seizure Observation Report</a:t>
            </a:r>
          </a:p>
          <a:p>
            <a:pPr marL="0">
              <a:spcBef>
                <a:spcPts val="0"/>
              </a:spcBef>
            </a:pPr>
            <a:endParaRPr lang="en-US" sz="2000" dirty="0" smtClean="0">
              <a:latin typeface="Arial Narrow" pitchFamily="34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FFFF00"/>
                </a:solidFill>
                <a:latin typeface="Arial Narrow" pitchFamily="34" charset="0"/>
              </a:rPr>
              <a:t>Seizure </a:t>
            </a:r>
            <a:r>
              <a:rPr lang="en-US" sz="2000" b="1" dirty="0" smtClean="0">
                <a:solidFill>
                  <a:srgbClr val="FFFF00"/>
                </a:solidFill>
                <a:latin typeface="Arial Narrow" pitchFamily="34" charset="0"/>
              </a:rPr>
              <a:t>Observation </a:t>
            </a:r>
            <a:r>
              <a:rPr lang="en-US" sz="2000" b="1" smtClean="0">
                <a:solidFill>
                  <a:srgbClr val="FFFF00"/>
                </a:solidFill>
                <a:latin typeface="Arial Narrow" pitchFamily="34" charset="0"/>
              </a:rPr>
              <a:t>Report- a </a:t>
            </a:r>
            <a:r>
              <a:rPr lang="en-US" sz="2000" b="1" dirty="0" smtClean="0">
                <a:solidFill>
                  <a:srgbClr val="FFFF00"/>
                </a:solidFill>
                <a:latin typeface="Arial Narrow" pitchFamily="34" charset="0"/>
              </a:rPr>
              <a:t>form that you fill out when an individual has a seizure. It gives a report of what you directly observed happening before, during and after the seizure  </a:t>
            </a:r>
            <a:endParaRPr lang="en-US" sz="2000" b="1" dirty="0" smtClean="0">
              <a:solidFill>
                <a:srgbClr val="FFFF00"/>
              </a:solidFill>
              <a:latin typeface="Arial Narrow" pitchFamily="34" charset="0"/>
            </a:endParaRPr>
          </a:p>
          <a:p>
            <a:pPr marL="0">
              <a:spcBef>
                <a:spcPts val="0"/>
              </a:spcBef>
            </a:pPr>
            <a:endParaRPr lang="en-US" sz="2000" dirty="0" smtClean="0">
              <a:latin typeface="Arial Narrow" pitchFamily="34" charset="0"/>
            </a:endParaRPr>
          </a:p>
          <a:p>
            <a:pPr marL="0">
              <a:spcBef>
                <a:spcPts val="0"/>
              </a:spcBef>
            </a:pPr>
            <a:endParaRPr lang="en-US" sz="2000" dirty="0" smtClean="0">
              <a:latin typeface="Arial Narrow" pitchFamily="34" charset="0"/>
            </a:endParaRPr>
          </a:p>
          <a:p>
            <a:pPr marL="0">
              <a:spcBef>
                <a:spcPts val="0"/>
              </a:spcBef>
            </a:pPr>
            <a:endParaRPr lang="en-US" sz="2000" dirty="0" smtClean="0">
              <a:latin typeface="Arial Narrow" pitchFamily="34" charset="0"/>
            </a:endParaRPr>
          </a:p>
          <a:p>
            <a:pPr marL="0">
              <a:spcBef>
                <a:spcPts val="0"/>
              </a:spcBef>
            </a:pPr>
            <a:endParaRPr lang="en-US" sz="2000" dirty="0">
              <a:latin typeface="Arial Narrow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153400" cy="71596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latin typeface="Arial Narrow" pitchFamily="34" charset="0"/>
              </a:rPr>
              <a:t>Seizure Aftercare</a:t>
            </a:r>
            <a:endParaRPr lang="en-US" b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What to document:</a:t>
            </a:r>
          </a:p>
          <a:p>
            <a:r>
              <a:rPr lang="en-US" sz="3200" dirty="0" smtClean="0"/>
              <a:t>Time it started</a:t>
            </a:r>
          </a:p>
          <a:p>
            <a:r>
              <a:rPr lang="en-US" sz="3200" dirty="0" smtClean="0"/>
              <a:t>How long it lasted</a:t>
            </a:r>
          </a:p>
          <a:p>
            <a:r>
              <a:rPr lang="en-US" sz="3200" dirty="0" smtClean="0"/>
              <a:t>What the seizure looked like</a:t>
            </a:r>
          </a:p>
          <a:p>
            <a:r>
              <a:rPr lang="en-US" sz="3200" dirty="0" smtClean="0"/>
              <a:t>What happened after seizure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800" b="1" dirty="0" smtClean="0">
                <a:solidFill>
                  <a:srgbClr val="C00000"/>
                </a:solidFill>
                <a:latin typeface="Arial Narrow" pitchFamily="34" charset="0"/>
              </a:rPr>
              <a:t>Seizure Observation Report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Seizure Documentation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2971800" cy="47244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SEIZURE OBSERVATION REPORT</a:t>
            </a:r>
            <a:endParaRPr lang="en-US" sz="3200" dirty="0">
              <a:solidFill>
                <a:srgbClr val="FFFF00"/>
              </a:solidFill>
            </a:endParaRPr>
          </a:p>
        </p:txBody>
      </p:sp>
      <p:pic>
        <p:nvPicPr>
          <p:cNvPr id="829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112159"/>
            <a:ext cx="5638800" cy="6517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en-US" sz="2000" b="1" dirty="0" smtClean="0">
                <a:latin typeface="Arial Narrow" pitchFamily="34" charset="0"/>
              </a:rPr>
              <a:t>Seizures</a:t>
            </a:r>
          </a:p>
          <a:p>
            <a:pPr marL="0">
              <a:spcBef>
                <a:spcPts val="0"/>
              </a:spcBef>
              <a:buNone/>
            </a:pPr>
            <a:r>
              <a:rPr lang="en-US" sz="2000" b="1" dirty="0" smtClean="0">
                <a:latin typeface="Arial Narrow" pitchFamily="34" charset="0"/>
              </a:rPr>
              <a:t>Many individuals have known seizure disorders.  The symptoms may vary. A seizure disorder can occur at any time in life.  It is very important to receive immediate medical treatment for the first seizure that a person may have.  It may be of unknown cause or may result from a brain injury such as from a fall with a blow to the head.  A new seizure disorder must be carefully looked at to rule out brain tumor. </a:t>
            </a:r>
          </a:p>
          <a:p>
            <a:pPr marL="0">
              <a:spcBef>
                <a:spcPts val="0"/>
              </a:spcBef>
              <a:buNone/>
            </a:pPr>
            <a:endParaRPr lang="en-US" sz="1800" dirty="0" smtClean="0">
              <a:latin typeface="Arial Narrow" pitchFamily="34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FFFF00"/>
                </a:solidFill>
                <a:latin typeface="Arial Narrow" pitchFamily="34" charset="0"/>
              </a:rPr>
              <a:t>It is important to know what is normal for a person. A change from normal needs to be reported to a healthcare provider. </a:t>
            </a:r>
          </a:p>
          <a:p>
            <a:pPr marL="0">
              <a:spcBef>
                <a:spcPts val="0"/>
              </a:spcBef>
            </a:pPr>
            <a:endParaRPr lang="en-US" sz="1800" b="1" dirty="0" smtClean="0">
              <a:latin typeface="Arial Narrow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000" b="1" dirty="0" smtClean="0">
                <a:latin typeface="Arial Narrow" pitchFamily="34" charset="0"/>
              </a:rPr>
              <a:t>Health Observation Guidelines </a:t>
            </a:r>
            <a:endParaRPr lang="en-US" sz="4000" b="1" dirty="0">
              <a:latin typeface="Arial Narrow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09236" y="3244334"/>
            <a:ext cx="19255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Topic/ function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8593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2"/>
              </a:rPr>
              <a:t/>
            </a:r>
            <a:br>
              <a:rPr lang="en-US" dirty="0" smtClean="0">
                <a:hlinkClick r:id="rId2"/>
              </a:rPr>
            </a:br>
            <a:endParaRPr lang="en-US" dirty="0">
              <a:hlinkClick r:id="rId2"/>
            </a:endParaRPr>
          </a:p>
        </p:txBody>
      </p:sp>
      <p:pic>
        <p:nvPicPr>
          <p:cNvPr id="12289" name="Picture 1" descr="C:\Users\dfrey.GROWTHWAY\AppData\Local\Microsoft\Windows\Temporary Internet Files\Content.IE5\B037OO5V\epilepsy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4267200"/>
            <a:ext cx="1428750" cy="1428750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685800" y="381000"/>
            <a:ext cx="7543800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Arial Narrow" pitchFamily="34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Arial Narrow" pitchFamily="34" charset="0"/>
              </a:rPr>
              <a:t>Please click this link to watch this short YouTube video titled: </a:t>
            </a:r>
            <a:r>
              <a:rPr lang="en-US" sz="2800" dirty="0" smtClean="0">
                <a:solidFill>
                  <a:srgbClr val="C00000"/>
                </a:solidFill>
                <a:latin typeface="Arial Narrow" pitchFamily="34" charset="0"/>
              </a:rPr>
              <a:t>#</a:t>
            </a:r>
            <a:r>
              <a:rPr lang="en-US" sz="2800" dirty="0" err="1" smtClean="0">
                <a:solidFill>
                  <a:srgbClr val="C00000"/>
                </a:solidFill>
                <a:latin typeface="Arial Narrow" pitchFamily="34" charset="0"/>
              </a:rPr>
              <a:t>ShareMySeizure</a:t>
            </a:r>
            <a:r>
              <a:rPr lang="en-US" sz="2800" dirty="0" smtClean="0">
                <a:solidFill>
                  <a:srgbClr val="C00000"/>
                </a:solidFill>
                <a:latin typeface="Arial Narrow" pitchFamily="34" charset="0"/>
              </a:rPr>
              <a:t>: Michael’s Basketball </a:t>
            </a:r>
            <a:br>
              <a:rPr lang="en-US" sz="2800" dirty="0" smtClean="0">
                <a:solidFill>
                  <a:srgbClr val="C00000"/>
                </a:solidFill>
                <a:latin typeface="Arial Narrow" pitchFamily="34" charset="0"/>
              </a:rPr>
            </a:br>
            <a:r>
              <a:rPr lang="en-US" sz="2800" dirty="0" smtClean="0">
                <a:solidFill>
                  <a:srgbClr val="C00000"/>
                </a:solidFill>
                <a:latin typeface="Arial Narrow" pitchFamily="34" charset="0"/>
              </a:rPr>
              <a:t>Team Learns Seizure First Aid. </a:t>
            </a:r>
            <a:r>
              <a:rPr lang="en-US" sz="2800" b="0" dirty="0" smtClean="0">
                <a:solidFill>
                  <a:schemeClr val="tx1"/>
                </a:solidFill>
                <a:effectLst/>
                <a:latin typeface="Arial Narrow" pitchFamily="34" charset="0"/>
              </a:rPr>
              <a:t>Make sure that you are in presentation mode to view link.  (Slide Show tab &gt; From Current Slide) </a:t>
            </a:r>
            <a:r>
              <a:rPr lang="en-US" sz="2800" dirty="0" smtClean="0">
                <a:solidFill>
                  <a:srgbClr val="C00000"/>
                </a:solidFill>
                <a:latin typeface="Arial Narrow" pitchFamily="34" charset="0"/>
              </a:rPr>
              <a:t/>
            </a:r>
            <a:br>
              <a:rPr lang="en-US" sz="2800" dirty="0" smtClean="0">
                <a:solidFill>
                  <a:srgbClr val="C00000"/>
                </a:solidFill>
                <a:latin typeface="Arial Narrow" pitchFamily="34" charset="0"/>
              </a:rPr>
            </a:br>
            <a:endParaRPr lang="en-US" sz="2800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685800" y="2667000"/>
            <a:ext cx="7543800" cy="3340100"/>
          </a:xfrm>
        </p:spPr>
        <p:txBody>
          <a:bodyPr/>
          <a:lstStyle/>
          <a:p>
            <a:endParaRPr lang="en-US" dirty="0" smtClean="0"/>
          </a:p>
          <a:p>
            <a:r>
              <a:rPr lang="en-US" i="1" dirty="0" smtClean="0">
                <a:hlinkClick r:id="rId4"/>
              </a:rPr>
              <a:t>https://www.epilepsy.com/learn/seizure-first-aid-and-safety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61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  Even with therapeutic blood levels of anticonvulsant medications, certain events can alter a person’s seizure threshold: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Stress, emotional </a:t>
            </a:r>
            <a:r>
              <a:rPr lang="en-US" dirty="0" smtClean="0">
                <a:solidFill>
                  <a:schemeClr val="bg1"/>
                </a:solidFill>
              </a:rPr>
              <a:t>upset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Physical Illness </a:t>
            </a:r>
            <a:r>
              <a:rPr lang="en-US" dirty="0" smtClean="0">
                <a:solidFill>
                  <a:schemeClr val="bg1"/>
                </a:solidFill>
              </a:rPr>
              <a:t>or infections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Temperature change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Photosensitivity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Triggers</a:t>
            </a:r>
            <a:endParaRPr lang="en-US" sz="4400" dirty="0">
              <a:solidFill>
                <a:srgbClr val="FF0000"/>
              </a:solidFill>
            </a:endParaRPr>
          </a:p>
        </p:txBody>
      </p:sp>
      <p:pic>
        <p:nvPicPr>
          <p:cNvPr id="9218" name="Picture 2" descr="C:\Users\dfrey.GROWTHWAY\AppData\Local\Microsoft\Windows\Temporary Internet Files\Content.IE5\B037OO5V\stress_thumb[1]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2743200"/>
            <a:ext cx="785887" cy="931963"/>
          </a:xfrm>
          <a:prstGeom prst="rect">
            <a:avLst/>
          </a:prstGeom>
          <a:noFill/>
        </p:spPr>
      </p:pic>
      <p:pic>
        <p:nvPicPr>
          <p:cNvPr id="9222" name="Picture 6" descr="C:\Users\dfrey.GROWTHWAY\AppData\Local\Microsoft\Windows\Temporary Internet Files\Content.IE5\5D3VE5MO\cutcaster-vector-100239841-Sick-girl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3733800"/>
            <a:ext cx="963304" cy="860552"/>
          </a:xfrm>
          <a:prstGeom prst="rect">
            <a:avLst/>
          </a:prstGeom>
          <a:noFill/>
        </p:spPr>
      </p:pic>
      <p:pic>
        <p:nvPicPr>
          <p:cNvPr id="9223" name="Picture 7" descr="C:\Users\dfrey.GROWTHWAY\AppData\Local\Microsoft\Windows\Temporary Internet Files\Content.IE5\B037OO5V\s7.thermometer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4343400"/>
            <a:ext cx="838200" cy="838200"/>
          </a:xfrm>
          <a:prstGeom prst="rect">
            <a:avLst/>
          </a:prstGeom>
          <a:noFill/>
        </p:spPr>
      </p:pic>
      <p:pic>
        <p:nvPicPr>
          <p:cNvPr id="9224" name="Picture 8" descr="C:\Users\dfrey.GROWTHWAY\AppData\Local\Microsoft\Windows\Temporary Internet Files\Content.IE5\1CK48T0P\ivak_Decorative_Sun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86200" y="5410200"/>
            <a:ext cx="755720" cy="755720"/>
          </a:xfrm>
          <a:prstGeom prst="rect">
            <a:avLst/>
          </a:prstGeom>
          <a:noFill/>
        </p:spPr>
      </p:pic>
      <p:pic>
        <p:nvPicPr>
          <p:cNvPr id="9228" name="Picture 12" descr="C:\Users\dfrey.GROWTHWAY\AppData\Local\Microsoft\Windows\Temporary Internet Files\Content.IE5\5D3VE5MO\lightbulb_by_trixyrogue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00600" y="5334000"/>
            <a:ext cx="762000" cy="876300"/>
          </a:xfrm>
          <a:prstGeom prst="rect">
            <a:avLst/>
          </a:prstGeom>
          <a:noFill/>
        </p:spPr>
      </p:pic>
      <p:pic>
        <p:nvPicPr>
          <p:cNvPr id="11267" name="Picture 3" descr="C:\Users\dfrey.GROWTHWAY\AppData\Local\Microsoft\Windows\Temporary Internet Files\Content.IE5\1CK48T0P\Game-Controller-Outline-2[1]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91200" y="5486400"/>
            <a:ext cx="1376699" cy="685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marL="0">
              <a:spcBef>
                <a:spcPts val="0"/>
              </a:spcBef>
              <a:buNone/>
            </a:pPr>
            <a:r>
              <a:rPr lang="en-US" sz="2200" b="1" dirty="0" smtClean="0">
                <a:latin typeface="Arial Narrow" pitchFamily="34" charset="0"/>
              </a:rPr>
              <a:t>Recognizing  </a:t>
            </a:r>
            <a:r>
              <a:rPr lang="en-US" sz="2200" b="1" dirty="0" smtClean="0">
                <a:solidFill>
                  <a:srgbClr val="FFFF00"/>
                </a:solidFill>
                <a:latin typeface="Arial Narrow" pitchFamily="34" charset="0"/>
              </a:rPr>
              <a:t>Focal aware tonic seizures </a:t>
            </a:r>
            <a:r>
              <a:rPr lang="en-US" sz="2200" b="1" dirty="0" smtClean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en-US" sz="2200" b="1" dirty="0" smtClean="0">
                <a:latin typeface="Arial Narrow" pitchFamily="34" charset="0"/>
              </a:rPr>
              <a:t>generalized grand mal) seizures are the most easy to recognize.  </a:t>
            </a:r>
          </a:p>
          <a:p>
            <a:pPr marL="0">
              <a:spcBef>
                <a:spcPts val="0"/>
              </a:spcBef>
              <a:buNone/>
            </a:pPr>
            <a:r>
              <a:rPr lang="en-US" sz="2200" b="1" dirty="0" smtClean="0">
                <a:latin typeface="Arial Narrow" pitchFamily="34" charset="0"/>
              </a:rPr>
              <a:t>Some signs are: </a:t>
            </a:r>
          </a:p>
          <a:p>
            <a:pPr marL="0">
              <a:spcBef>
                <a:spcPts val="0"/>
              </a:spcBef>
              <a:buNone/>
            </a:pPr>
            <a:endParaRPr lang="en-US" sz="2200" b="1" dirty="0" smtClean="0">
              <a:latin typeface="Arial Narrow" pitchFamily="34" charset="0"/>
            </a:endParaRPr>
          </a:p>
          <a:p>
            <a:pPr marL="0">
              <a:spcBef>
                <a:spcPts val="0"/>
              </a:spcBef>
            </a:pPr>
            <a:r>
              <a:rPr lang="en-US" sz="2200" b="1" dirty="0" smtClean="0">
                <a:solidFill>
                  <a:schemeClr val="bg1"/>
                </a:solidFill>
                <a:latin typeface="Arial Narrow" pitchFamily="34" charset="0"/>
              </a:rPr>
              <a:t>Loss of consciousness </a:t>
            </a:r>
          </a:p>
          <a:p>
            <a:pPr marL="0">
              <a:spcBef>
                <a:spcPts val="0"/>
              </a:spcBef>
            </a:pPr>
            <a:endParaRPr lang="en-US" sz="22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0">
              <a:spcBef>
                <a:spcPts val="0"/>
              </a:spcBef>
            </a:pPr>
            <a:r>
              <a:rPr lang="en-US" sz="2200" b="1" dirty="0" smtClean="0">
                <a:solidFill>
                  <a:schemeClr val="bg1"/>
                </a:solidFill>
                <a:latin typeface="Arial Narrow" pitchFamily="34" charset="0"/>
              </a:rPr>
              <a:t>Loss of bladder or bowel control</a:t>
            </a:r>
          </a:p>
          <a:p>
            <a:pPr marL="0">
              <a:spcBef>
                <a:spcPts val="0"/>
              </a:spcBef>
            </a:pPr>
            <a:endParaRPr lang="en-US" sz="22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0">
              <a:spcBef>
                <a:spcPts val="0"/>
              </a:spcBef>
            </a:pPr>
            <a:r>
              <a:rPr lang="en-US" sz="2200" b="1" dirty="0" smtClean="0">
                <a:solidFill>
                  <a:schemeClr val="bg1"/>
                </a:solidFill>
                <a:latin typeface="Arial Narrow" pitchFamily="34" charset="0"/>
              </a:rPr>
              <a:t>Eyes may roll back into head</a:t>
            </a:r>
          </a:p>
          <a:p>
            <a:pPr marL="0">
              <a:spcBef>
                <a:spcPts val="0"/>
              </a:spcBef>
            </a:pPr>
            <a:endParaRPr lang="en-US" sz="22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0">
              <a:spcBef>
                <a:spcPts val="0"/>
              </a:spcBef>
            </a:pPr>
            <a:r>
              <a:rPr lang="en-US" sz="2200" b="1" dirty="0" smtClean="0">
                <a:solidFill>
                  <a:schemeClr val="bg1"/>
                </a:solidFill>
                <a:latin typeface="Arial Narrow" pitchFamily="34" charset="0"/>
              </a:rPr>
              <a:t>No control of movement, speech or actions</a:t>
            </a:r>
          </a:p>
          <a:p>
            <a:pPr marL="0">
              <a:spcBef>
                <a:spcPts val="0"/>
              </a:spcBef>
            </a:pPr>
            <a:endParaRPr lang="en-US" sz="22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0">
              <a:spcBef>
                <a:spcPts val="0"/>
              </a:spcBef>
            </a:pPr>
            <a:r>
              <a:rPr lang="en-US" sz="2200" b="1" dirty="0" smtClean="0">
                <a:solidFill>
                  <a:schemeClr val="bg1"/>
                </a:solidFill>
                <a:latin typeface="Arial Narrow" pitchFamily="34" charset="0"/>
              </a:rPr>
              <a:t>Person may initially stop breathing or they may look pale, lips may turn blue </a:t>
            </a:r>
          </a:p>
          <a:p>
            <a:pPr marL="0">
              <a:spcBef>
                <a:spcPts val="0"/>
              </a:spcBef>
            </a:pPr>
            <a:endParaRPr lang="en-US" sz="22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0">
              <a:spcBef>
                <a:spcPts val="0"/>
              </a:spcBef>
            </a:pPr>
            <a:r>
              <a:rPr lang="en-US" sz="2200" b="1" dirty="0" smtClean="0">
                <a:solidFill>
                  <a:schemeClr val="bg1"/>
                </a:solidFill>
                <a:latin typeface="Arial Narrow" pitchFamily="34" charset="0"/>
              </a:rPr>
              <a:t>Convulsions</a:t>
            </a:r>
          </a:p>
          <a:p>
            <a:pPr marL="0">
              <a:spcBef>
                <a:spcPts val="0"/>
              </a:spcBef>
            </a:pPr>
            <a:endParaRPr lang="en-US" sz="22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0">
              <a:spcBef>
                <a:spcPts val="0"/>
              </a:spcBef>
            </a:pPr>
            <a:r>
              <a:rPr lang="en-US" sz="2200" b="1" dirty="0" smtClean="0">
                <a:solidFill>
                  <a:schemeClr val="bg1"/>
                </a:solidFill>
                <a:latin typeface="Arial Narrow" pitchFamily="34" charset="0"/>
              </a:rPr>
              <a:t>Following the seizure the person may be very tired and need to res</a:t>
            </a:r>
            <a:r>
              <a:rPr lang="en-US" sz="2200" b="1" dirty="0" smtClean="0">
                <a:latin typeface="Arial Narrow" pitchFamily="34" charset="0"/>
              </a:rPr>
              <a:t>t. </a:t>
            </a:r>
          </a:p>
          <a:p>
            <a:pPr marL="0">
              <a:spcBef>
                <a:spcPts val="0"/>
              </a:spcBef>
            </a:pPr>
            <a:endParaRPr lang="en-US" sz="2200" b="1" dirty="0" smtClean="0">
              <a:latin typeface="Arial Narrow" pitchFamily="34" charset="0"/>
            </a:endParaRPr>
          </a:p>
          <a:p>
            <a:pPr marL="0">
              <a:spcBef>
                <a:spcPts val="0"/>
              </a:spcBef>
            </a:pPr>
            <a:r>
              <a:rPr lang="en-US" sz="2200" b="1" dirty="0" smtClean="0">
                <a:solidFill>
                  <a:schemeClr val="bg1"/>
                </a:solidFill>
                <a:latin typeface="Arial Narrow" pitchFamily="34" charset="0"/>
              </a:rPr>
              <a:t>An “aura” </a:t>
            </a:r>
            <a:r>
              <a:rPr lang="en-US" sz="2200" b="1" dirty="0" smtClean="0">
                <a:latin typeface="Arial Narrow" pitchFamily="34" charset="0"/>
              </a:rPr>
              <a:t>is a partial seizure that may occur prior to a generalized seizure.  An “aura” is experienced as a particular sensation that may precede a  generalized seizure.  People who experience am “aura” may sit down or not get up from a chair recognizing that they are about to have a seizure.</a:t>
            </a:r>
          </a:p>
          <a:p>
            <a:pPr marL="0">
              <a:spcBef>
                <a:spcPts val="0"/>
              </a:spcBef>
              <a:buNone/>
            </a:pPr>
            <a:endParaRPr lang="en-US" sz="2000" b="1" dirty="0" smtClean="0">
              <a:latin typeface="Arial Narrow" pitchFamily="34" charset="0"/>
            </a:endParaRPr>
          </a:p>
          <a:p>
            <a:endParaRPr lang="en-US" sz="1800" dirty="0">
              <a:latin typeface="Arial Narrow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4000" b="1" dirty="0" smtClean="0">
                <a:latin typeface="Arial Narrow" pitchFamily="34" charset="0"/>
              </a:rPr>
              <a:t>Seizures</a:t>
            </a:r>
            <a:endParaRPr lang="en-US" sz="4000" b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FFFF00"/>
                </a:solidFill>
                <a:latin typeface="Arial Narrow" pitchFamily="34" charset="0"/>
              </a:rPr>
              <a:t>Focal  impaired awareness(complex partial) &amp; Focal aware(simple partial)seizures </a:t>
            </a:r>
            <a:r>
              <a:rPr lang="en-US" sz="2000" b="1" dirty="0" smtClean="0">
                <a:latin typeface="Arial Narrow" pitchFamily="34" charset="0"/>
              </a:rPr>
              <a:t>may be difficult to recognize especially in non-verbal individuals. Some signs are: </a:t>
            </a:r>
          </a:p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en-US" sz="2000" b="1" dirty="0" smtClean="0">
                <a:latin typeface="Arial Narrow" pitchFamily="34" charset="0"/>
              </a:rPr>
              <a:t>Decrease in the level of consciousness but no loss of consciousness</a:t>
            </a:r>
          </a:p>
          <a:p>
            <a:pPr marL="0">
              <a:lnSpc>
                <a:spcPct val="110000"/>
              </a:lnSpc>
              <a:spcBef>
                <a:spcPts val="0"/>
              </a:spcBef>
            </a:pPr>
            <a:endParaRPr lang="en-US" sz="2000" b="1" dirty="0" smtClean="0">
              <a:latin typeface="Arial Narrow" pitchFamily="34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en-US" sz="2000" b="1" dirty="0" smtClean="0">
                <a:latin typeface="Arial Narrow" pitchFamily="34" charset="0"/>
              </a:rPr>
              <a:t>Person unable to respond </a:t>
            </a:r>
          </a:p>
          <a:p>
            <a:pPr marL="0">
              <a:lnSpc>
                <a:spcPct val="110000"/>
              </a:lnSpc>
              <a:spcBef>
                <a:spcPts val="0"/>
              </a:spcBef>
            </a:pPr>
            <a:endParaRPr lang="en-US" sz="2000" b="1" dirty="0" smtClean="0">
              <a:latin typeface="Arial Narrow" pitchFamily="34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en-US" sz="2000" b="1" dirty="0" smtClean="0">
                <a:latin typeface="Arial Narrow" pitchFamily="34" charset="0"/>
              </a:rPr>
              <a:t>Facial movements, eye or mouth movements </a:t>
            </a:r>
          </a:p>
          <a:p>
            <a:pPr marL="0">
              <a:lnSpc>
                <a:spcPct val="110000"/>
              </a:lnSpc>
              <a:spcBef>
                <a:spcPts val="0"/>
              </a:spcBef>
            </a:pPr>
            <a:endParaRPr lang="en-US" sz="2000" b="1" dirty="0" smtClean="0">
              <a:latin typeface="Arial Narrow" pitchFamily="34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en-US" sz="2000" b="1" dirty="0" smtClean="0">
                <a:latin typeface="Arial Narrow" pitchFamily="34" charset="0"/>
              </a:rPr>
              <a:t>Drooling or purposeless behavior (lip smacking )</a:t>
            </a:r>
          </a:p>
          <a:p>
            <a:pPr marL="0">
              <a:lnSpc>
                <a:spcPct val="110000"/>
              </a:lnSpc>
              <a:spcBef>
                <a:spcPts val="0"/>
              </a:spcBef>
            </a:pPr>
            <a:endParaRPr lang="en-US" sz="2000" b="1" dirty="0" smtClean="0">
              <a:latin typeface="Arial Narrow" pitchFamily="34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en-US" sz="2000" b="1" dirty="0" smtClean="0">
                <a:latin typeface="Arial Narrow" pitchFamily="34" charset="0"/>
              </a:rPr>
              <a:t>Shaking or jerking of a body part (i.e. arm/ hand or leg/ foot) </a:t>
            </a:r>
          </a:p>
          <a:p>
            <a:pPr marL="0">
              <a:lnSpc>
                <a:spcPct val="110000"/>
              </a:lnSpc>
              <a:spcBef>
                <a:spcPts val="0"/>
              </a:spcBef>
            </a:pPr>
            <a:endParaRPr lang="en-US" sz="2000" b="1" dirty="0" smtClean="0">
              <a:latin typeface="Arial Narrow" pitchFamily="34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en-US" sz="2000" b="1" dirty="0" smtClean="0">
                <a:latin typeface="Arial Narrow" pitchFamily="34" charset="0"/>
              </a:rPr>
              <a:t>Sudden emotional response, may cry out or laugh.</a:t>
            </a:r>
          </a:p>
          <a:p>
            <a:pPr marL="0">
              <a:lnSpc>
                <a:spcPct val="110000"/>
              </a:lnSpc>
              <a:spcBef>
                <a:spcPts val="0"/>
              </a:spcBef>
            </a:pPr>
            <a:endParaRPr lang="en-US" sz="2000" b="1" dirty="0" smtClean="0">
              <a:latin typeface="Arial Narrow" pitchFamily="34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en-US" sz="2000" b="1" dirty="0" smtClean="0">
                <a:latin typeface="Arial Narrow" pitchFamily="34" charset="0"/>
              </a:rPr>
              <a:t>Wandering, may run in fear</a:t>
            </a:r>
          </a:p>
          <a:p>
            <a:pPr marL="0">
              <a:lnSpc>
                <a:spcPct val="110000"/>
              </a:lnSpc>
              <a:spcBef>
                <a:spcPts val="0"/>
              </a:spcBef>
            </a:pPr>
            <a:endParaRPr lang="en-US" sz="2000" b="1" dirty="0" smtClean="0">
              <a:latin typeface="Arial Narrow" pitchFamily="34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en-US" sz="2000" b="1" dirty="0" smtClean="0">
                <a:latin typeface="Arial Narrow" pitchFamily="34" charset="0"/>
              </a:rPr>
              <a:t>Nausea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Arial Narrow" pitchFamily="34" charset="0"/>
              </a:rPr>
              <a:t>Seizures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53340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en-US" sz="1800" b="1" dirty="0" smtClean="0">
                <a:latin typeface="Arial Narrow" pitchFamily="34" charset="0"/>
              </a:rPr>
              <a:t>Care During a Convulsive Seizure:</a:t>
            </a:r>
          </a:p>
          <a:p>
            <a:pPr marL="0">
              <a:spcBef>
                <a:spcPts val="0"/>
              </a:spcBef>
            </a:pPr>
            <a:r>
              <a:rPr lang="en-US" sz="1800" b="1" dirty="0" smtClean="0">
                <a:latin typeface="Arial Narrow" pitchFamily="34" charset="0"/>
              </a:rPr>
              <a:t>Remain calm</a:t>
            </a:r>
          </a:p>
          <a:p>
            <a:pPr marL="0">
              <a:spcBef>
                <a:spcPts val="0"/>
              </a:spcBef>
            </a:pPr>
            <a:r>
              <a:rPr lang="en-US" sz="1800" b="1" dirty="0" smtClean="0">
                <a:latin typeface="Arial Narrow" pitchFamily="34" charset="0"/>
              </a:rPr>
              <a:t>Do not restrain the person</a:t>
            </a:r>
          </a:p>
          <a:p>
            <a:pPr marL="0">
              <a:spcBef>
                <a:spcPts val="0"/>
              </a:spcBef>
            </a:pPr>
            <a:r>
              <a:rPr lang="en-US" sz="1800" b="1" dirty="0" smtClean="0">
                <a:latin typeface="Arial Narrow" pitchFamily="34" charset="0"/>
              </a:rPr>
              <a:t>Protect body and head from sharp objects, remove eyeglasses</a:t>
            </a:r>
          </a:p>
          <a:p>
            <a:pPr marL="0">
              <a:spcBef>
                <a:spcPts val="0"/>
              </a:spcBef>
            </a:pPr>
            <a:r>
              <a:rPr lang="en-US" sz="1800" b="1" dirty="0" smtClean="0">
                <a:latin typeface="Arial Narrow" pitchFamily="34" charset="0"/>
              </a:rPr>
              <a:t>Loosen clothing around the neck</a:t>
            </a:r>
          </a:p>
          <a:p>
            <a:pPr marL="0">
              <a:spcBef>
                <a:spcPts val="0"/>
              </a:spcBef>
            </a:pPr>
            <a:r>
              <a:rPr lang="en-US" sz="1800" b="1" dirty="0" smtClean="0">
                <a:latin typeface="Arial Narrow" pitchFamily="34" charset="0"/>
              </a:rPr>
              <a:t>Turn person on their side to protect airway</a:t>
            </a:r>
          </a:p>
          <a:p>
            <a:pPr marL="0">
              <a:spcBef>
                <a:spcPts val="0"/>
              </a:spcBef>
            </a:pPr>
            <a:r>
              <a:rPr lang="en-US" sz="1800" b="1" dirty="0" smtClean="0">
                <a:latin typeface="Arial Narrow" pitchFamily="34" charset="0"/>
              </a:rPr>
              <a:t>Never place your hands or anything in the mouth of person having a seizure</a:t>
            </a:r>
          </a:p>
          <a:p>
            <a:pPr marL="0">
              <a:spcBef>
                <a:spcPts val="0"/>
              </a:spcBef>
            </a:pPr>
            <a:r>
              <a:rPr lang="en-US" sz="1800" b="1" dirty="0" smtClean="0">
                <a:latin typeface="Arial Narrow" pitchFamily="34" charset="0"/>
              </a:rPr>
              <a:t>Track the time of the seizure and be able to describe what it looked like</a:t>
            </a:r>
          </a:p>
          <a:p>
            <a:pPr marL="0">
              <a:spcBef>
                <a:spcPts val="0"/>
              </a:spcBef>
              <a:buNone/>
            </a:pPr>
            <a:endParaRPr lang="en-US" sz="1800" b="1" dirty="0" smtClean="0">
              <a:latin typeface="Arial Narrow" pitchFamily="34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en-US" sz="1800" b="1" dirty="0" smtClean="0">
                <a:latin typeface="Arial Narrow" pitchFamily="34" charset="0"/>
              </a:rPr>
              <a:t>For a Non-convulsive Seizure:</a:t>
            </a:r>
          </a:p>
          <a:p>
            <a:pPr marL="0">
              <a:spcBef>
                <a:spcPts val="0"/>
              </a:spcBef>
            </a:pPr>
            <a:r>
              <a:rPr lang="en-US" sz="1800" b="1" dirty="0" smtClean="0">
                <a:latin typeface="Arial Narrow" pitchFamily="34" charset="0"/>
              </a:rPr>
              <a:t>Do not restrain</a:t>
            </a:r>
          </a:p>
          <a:p>
            <a:pPr marL="0">
              <a:spcBef>
                <a:spcPts val="0"/>
              </a:spcBef>
            </a:pPr>
            <a:r>
              <a:rPr lang="en-US" sz="1800" b="1" dirty="0" smtClean="0">
                <a:latin typeface="Arial Narrow" pitchFamily="34" charset="0"/>
              </a:rPr>
              <a:t>Stay calm and track time</a:t>
            </a:r>
          </a:p>
          <a:p>
            <a:pPr marL="0">
              <a:spcBef>
                <a:spcPts val="0"/>
              </a:spcBef>
            </a:pPr>
            <a:r>
              <a:rPr lang="en-US" sz="1800" b="1" dirty="0" smtClean="0">
                <a:latin typeface="Arial Narrow" pitchFamily="34" charset="0"/>
              </a:rPr>
              <a:t>Redirect person from hazards</a:t>
            </a:r>
          </a:p>
          <a:p>
            <a:pPr marL="0">
              <a:spcBef>
                <a:spcPts val="0"/>
              </a:spcBef>
            </a:pPr>
            <a:r>
              <a:rPr lang="en-US" sz="1800" b="1" dirty="0" smtClean="0">
                <a:latin typeface="Arial Narrow" pitchFamily="34" charset="0"/>
              </a:rPr>
              <a:t>Do not agitate, speak calmly</a:t>
            </a:r>
          </a:p>
          <a:p>
            <a:pPr marL="0">
              <a:spcBef>
                <a:spcPts val="0"/>
              </a:spcBef>
            </a:pPr>
            <a:r>
              <a:rPr lang="en-US" sz="1800" b="1" dirty="0" smtClean="0">
                <a:latin typeface="Arial Narrow" pitchFamily="34" charset="0"/>
              </a:rPr>
              <a:t>Always stay with individual having seizure </a:t>
            </a:r>
          </a:p>
          <a:p>
            <a:pPr marL="0">
              <a:spcBef>
                <a:spcPts val="0"/>
              </a:spcBef>
              <a:buNone/>
            </a:pPr>
            <a:endParaRPr lang="en-US" sz="1800" b="1" dirty="0" smtClean="0">
              <a:solidFill>
                <a:srgbClr val="FFFF00"/>
              </a:solidFill>
              <a:latin typeface="Arial Narrow" pitchFamily="34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rgbClr val="FFFF00"/>
                </a:solidFill>
                <a:latin typeface="Arial Narrow" pitchFamily="34" charset="0"/>
              </a:rPr>
              <a:t>Individualized Seizure protocol- a protocol to follow written by doctor or neurologist for a specific person.  It’s a guideline on when to call EMS </a:t>
            </a:r>
            <a:r>
              <a:rPr lang="en-US" sz="1800" b="1" smtClean="0">
                <a:solidFill>
                  <a:srgbClr val="FFFF00"/>
                </a:solidFill>
                <a:latin typeface="Arial Narrow" pitchFamily="34" charset="0"/>
              </a:rPr>
              <a:t>and when to </a:t>
            </a:r>
            <a:r>
              <a:rPr lang="en-US" sz="1800" b="1" dirty="0" smtClean="0">
                <a:solidFill>
                  <a:srgbClr val="FFFF00"/>
                </a:solidFill>
                <a:latin typeface="Arial Narrow" pitchFamily="34" charset="0"/>
              </a:rPr>
              <a:t>call </a:t>
            </a:r>
            <a:r>
              <a:rPr lang="en-US" sz="1800" b="1" smtClean="0">
                <a:solidFill>
                  <a:srgbClr val="FFFF00"/>
                </a:solidFill>
                <a:latin typeface="Arial Narrow" pitchFamily="34" charset="0"/>
              </a:rPr>
              <a:t>the doctor. </a:t>
            </a:r>
            <a:endParaRPr lang="en-US" sz="1800" b="1" dirty="0" smtClean="0">
              <a:solidFill>
                <a:srgbClr val="FFFF00"/>
              </a:solidFill>
              <a:latin typeface="Arial Narrow" pitchFamily="34" charset="0"/>
            </a:endParaRPr>
          </a:p>
          <a:p>
            <a:pPr marL="0">
              <a:spcBef>
                <a:spcPts val="0"/>
              </a:spcBef>
              <a:buNone/>
            </a:pPr>
            <a:endParaRPr lang="en-US" sz="2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000" dirty="0" smtClean="0">
                <a:latin typeface="Arial Narrow" pitchFamily="34" charset="0"/>
              </a:rPr>
              <a:t>What to Do During a Seizure</a:t>
            </a:r>
            <a:endParaRPr lang="en-US" sz="40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62800" cy="487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SEIZURE PROTOCOL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62200" y="762000"/>
            <a:ext cx="4495800" cy="57150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397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3975" name="Object 7"/>
          <p:cNvGraphicFramePr>
            <a:graphicFrameLocks noChangeAspect="1"/>
          </p:cNvGraphicFramePr>
          <p:nvPr/>
        </p:nvGraphicFramePr>
        <p:xfrm>
          <a:off x="2667001" y="838200"/>
          <a:ext cx="4267200" cy="5486400"/>
        </p:xfrm>
        <a:graphic>
          <a:graphicData uri="http://schemas.openxmlformats.org/presentationml/2006/ole">
            <p:oleObj spid="_x0000_s83975" name="Document" r:id="rId3" imgW="8379912" imgH="8618799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to Do/Not Do during a </a:t>
            </a:r>
            <a:br>
              <a:rPr lang="en-US" dirty="0" smtClean="0"/>
            </a:br>
            <a:r>
              <a:rPr lang="en-US" dirty="0" smtClean="0"/>
              <a:t>Convulsive seizure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92D050"/>
                </a:solidFill>
              </a:rPr>
              <a:t>DO</a:t>
            </a:r>
            <a:endParaRPr lang="en-US" b="1" dirty="0">
              <a:solidFill>
                <a:srgbClr val="92D05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DO NOT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STAY CALM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PROTECT head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     (remove eyeglasses)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LOOSEN clothing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TURN person ON SIDE to protect airway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TRACK TIME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DO NOT PANIC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DO NOT RESTRAIN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NEVER PLACE ANYTHING IN MOUTH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DO NOT LEAVE THE PERSON</a:t>
            </a:r>
            <a:br>
              <a:rPr lang="en-US" dirty="0" smtClean="0">
                <a:solidFill>
                  <a:srgbClr val="C00000"/>
                </a:solidFill>
              </a:rPr>
            </a:b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3187</TotalTime>
  <Words>863</Words>
  <Application>Microsoft Office PowerPoint</Application>
  <PresentationFormat>On-screen Show (4:3)</PresentationFormat>
  <Paragraphs>163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Concourse</vt:lpstr>
      <vt:lpstr>Document</vt:lpstr>
      <vt:lpstr>Seizure Training</vt:lpstr>
      <vt:lpstr>Health Observation Guidelines </vt:lpstr>
      <vt:lpstr> Please click this link to watch this short YouTube video titled: #ShareMySeizure: Michael’s Basketball  Team Learns Seizure First Aid. Make sure that you are in presentation mode to view link.  (Slide Show tab &gt; From Current Slide)  </vt:lpstr>
      <vt:lpstr>Triggers</vt:lpstr>
      <vt:lpstr>Seizures</vt:lpstr>
      <vt:lpstr>Seizures</vt:lpstr>
      <vt:lpstr>What to Do During a Seizure</vt:lpstr>
      <vt:lpstr>SEIZURE PROTOCOL</vt:lpstr>
      <vt:lpstr>What to Do/Not Do during a  Convulsive seizure</vt:lpstr>
      <vt:lpstr>Recovery Position</vt:lpstr>
      <vt:lpstr>Treatment</vt:lpstr>
      <vt:lpstr>Medications: Anticonvulsants</vt:lpstr>
      <vt:lpstr>Slide 13</vt:lpstr>
      <vt:lpstr>When to Call 911 for a Seizure</vt:lpstr>
      <vt:lpstr>Seizure Aftercare</vt:lpstr>
      <vt:lpstr>Seizure Documentation</vt:lpstr>
      <vt:lpstr>SEIZURE OBSERVATION REPORT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HEALTH AND SAFETY</dc:title>
  <dc:creator>Linda Ryan</dc:creator>
  <cp:lastModifiedBy>lryan</cp:lastModifiedBy>
  <cp:revision>425</cp:revision>
  <dcterms:created xsi:type="dcterms:W3CDTF">2017-01-20T21:22:36Z</dcterms:created>
  <dcterms:modified xsi:type="dcterms:W3CDTF">2020-06-24T16:53:56Z</dcterms:modified>
</cp:coreProperties>
</file>